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9" r:id="rId6"/>
    <p:sldId id="270" r:id="rId7"/>
    <p:sldId id="277" r:id="rId8"/>
    <p:sldId id="278" r:id="rId9"/>
    <p:sldId id="279" r:id="rId10"/>
    <p:sldId id="281" r:id="rId11"/>
    <p:sldId id="282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87949" autoAdjust="0"/>
  </p:normalViewPr>
  <p:slideViewPr>
    <p:cSldViewPr snapToGrid="0" showGuides="1">
      <p:cViewPr>
        <p:scale>
          <a:sx n="59" d="100"/>
          <a:sy n="59" d="100"/>
        </p:scale>
        <p:origin x="704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9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06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54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45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18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270" y="246494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5/30/2020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postal_codes_of_Canada:_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The Battle of Neighborhoods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Look for a nice resident in Downtown Toronto</a:t>
            </a:r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425392"/>
            <a:ext cx="7598104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Business Problem:</a:t>
            </a:r>
            <a:endParaRPr lang="en-US" sz="1600" dirty="0"/>
          </a:p>
          <a:p>
            <a:r>
              <a:rPr lang="en-US" sz="1600" dirty="0"/>
              <a:t>As we know a lot of people have being migrating to Canada for better study and career opportunities </a:t>
            </a:r>
          </a:p>
          <a:p>
            <a:r>
              <a:rPr lang="en-US" sz="1600" dirty="0"/>
              <a:t>They are not local residents of Canada and are unaware of various locations, places in Canada. </a:t>
            </a:r>
          </a:p>
          <a:p>
            <a:r>
              <a:rPr lang="en-US" sz="1600" dirty="0"/>
              <a:t>Specifically when it comes to looking for a nice and better place to live.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Target Audience:</a:t>
            </a:r>
            <a:endParaRPr lang="en-US" sz="1600" dirty="0"/>
          </a:p>
          <a:p>
            <a:r>
              <a:rPr lang="en-US" sz="1600" dirty="0"/>
              <a:t>Immigrants to Canada who are not familiar with Canada and are looking for better place to reside. </a:t>
            </a:r>
          </a:p>
          <a:p>
            <a:r>
              <a:rPr lang="en-US" sz="1600" dirty="0"/>
              <a:t>This project is aimed at solving this by providing a better way to explore and find various neighborhood based on various factors like access to nearby supermarket, grocery stores, malls, average housing price, school ratings. </a:t>
            </a:r>
          </a:p>
          <a:p>
            <a:r>
              <a:rPr lang="en-US" sz="1600" dirty="0"/>
              <a:t>It will provide all results and information via an interactive map and bar charts making it easier for end user.</a:t>
            </a:r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4042" y="69669"/>
            <a:ext cx="4077958" cy="37372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35" y="194795"/>
            <a:ext cx="4937211" cy="1325563"/>
          </a:xfrm>
        </p:spPr>
        <p:txBody>
          <a:bodyPr/>
          <a:lstStyle/>
          <a:p>
            <a:r>
              <a:rPr lang="en-US" dirty="0"/>
              <a:t>Data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2" y="1253330"/>
            <a:ext cx="7211669" cy="5389775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For this project we will be focusing only on Downtown Toronto area which is a popular destination for new immigrants moving to Canada. </a:t>
            </a:r>
          </a:p>
          <a:p>
            <a:pPr marL="0" indent="0">
              <a:buNone/>
            </a:pPr>
            <a:r>
              <a:rPr lang="en-US" sz="1600" dirty="0"/>
              <a:t>Data Source: </a:t>
            </a:r>
            <a:r>
              <a:rPr lang="en-US" sz="1600" dirty="0">
                <a:hlinkClick r:id="rId3"/>
              </a:rPr>
              <a:t>https://en.wikipedia.org/wiki/List_of_postal_codes_of_Canada:_M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Libraries Used:</a:t>
            </a:r>
          </a:p>
          <a:p>
            <a:r>
              <a:rPr lang="en-US" sz="1600" dirty="0"/>
              <a:t>Pandas: Standard library for all required </a:t>
            </a:r>
            <a:r>
              <a:rPr lang="en-US" sz="1600" dirty="0" err="1"/>
              <a:t>dataframes</a:t>
            </a:r>
            <a:r>
              <a:rPr lang="en-US" sz="1600" dirty="0"/>
              <a:t> operations.</a:t>
            </a:r>
          </a:p>
          <a:p>
            <a:r>
              <a:rPr lang="en-US" sz="1600" dirty="0"/>
              <a:t>Scikit Learn: to import K-Means clustering.</a:t>
            </a:r>
          </a:p>
          <a:p>
            <a:r>
              <a:rPr lang="en-US" sz="1600" dirty="0"/>
              <a:t>Matplotlib: to plot bar charts.</a:t>
            </a:r>
          </a:p>
          <a:p>
            <a:r>
              <a:rPr lang="en-US" sz="1600" dirty="0"/>
              <a:t>Folium: To visualize cluster distribution of neighborhoods using interactive leaflet map.</a:t>
            </a:r>
          </a:p>
          <a:p>
            <a:r>
              <a:rPr lang="en-US" sz="1600" dirty="0"/>
              <a:t>Beautiful Soup: To fetch and handle http requests operations.</a:t>
            </a:r>
          </a:p>
          <a:p>
            <a:r>
              <a:rPr lang="en-US" sz="1600" dirty="0"/>
              <a:t>JSON: For JSON files operations.</a:t>
            </a:r>
          </a:p>
          <a:p>
            <a:r>
              <a:rPr lang="en-US" sz="1600" dirty="0"/>
              <a:t>XML: To fetch data from XML and store it in </a:t>
            </a:r>
            <a:r>
              <a:rPr lang="en-US" sz="1600" dirty="0" err="1"/>
              <a:t>dataframe</a:t>
            </a:r>
            <a:r>
              <a:rPr lang="en-US" sz="1600" dirty="0"/>
              <a:t>. </a:t>
            </a:r>
          </a:p>
          <a:p>
            <a:r>
              <a:rPr lang="en-US" sz="1600" dirty="0"/>
              <a:t>Geocoder: To fetch location coordinates.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Machine generated alternative text:&#10;Postalcode &#10;Mia &#10;MIC &#10;MIE &#10;MIG &#10;Ml H &#10;Borough &#10;Scarborough &#10;Scarborough &#10;Scarborough &#10;Scarborough &#10;Scarborough &#10;Neighborhood &#10;Malvern, Rouge &#10;Rouge Hill, Port union, Highland Creek &#10;Guildwood, Morningside, West Hill &#10;Woburn &#10;Cedarbrae ">
            <a:extLst>
              <a:ext uri="{FF2B5EF4-FFF2-40B4-BE49-F238E27FC236}">
                <a16:creationId xmlns:a16="http://schemas.microsoft.com/office/drawing/2014/main" id="{1E9351AB-E0EC-486C-8789-9351A901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966" y="3219621"/>
            <a:ext cx="4345577" cy="18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6C72DB-B3DF-46A2-8E55-11D5EF4FBF2E}"/>
              </a:ext>
            </a:extLst>
          </p:cNvPr>
          <p:cNvSpPr/>
          <p:nvPr/>
        </p:nvSpPr>
        <p:spPr>
          <a:xfrm>
            <a:off x="7746379" y="2666009"/>
            <a:ext cx="4345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data contains Postal codes, Borough and Neighborhood</a:t>
            </a:r>
          </a:p>
        </p:txBody>
      </p:sp>
      <p:pic>
        <p:nvPicPr>
          <p:cNvPr id="10" name="Picture Placeholder 6" descr="skycrapers">
            <a:extLst>
              <a:ext uri="{FF2B5EF4-FFF2-40B4-BE49-F238E27FC236}">
                <a16:creationId xmlns:a16="http://schemas.microsoft.com/office/drawing/2014/main" id="{1C29C8C2-6484-447A-81FB-C0ABA36D66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62286" y="0"/>
            <a:ext cx="2629714" cy="2410001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35" y="194795"/>
            <a:ext cx="7173731" cy="1325563"/>
          </a:xfrm>
        </p:spPr>
        <p:txBody>
          <a:bodyPr/>
          <a:lstStyle/>
          <a:p>
            <a:r>
              <a:rPr lang="en-US" dirty="0"/>
              <a:t>Methodology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2" y="1253331"/>
            <a:ext cx="11705292" cy="132556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Following methods and approaches are used to get required results </a:t>
            </a:r>
          </a:p>
          <a:p>
            <a:pPr marL="0" indent="0">
              <a:buNone/>
            </a:pPr>
            <a:r>
              <a:rPr lang="en-US" sz="1600" b="1" dirty="0"/>
              <a:t>Foursquare API</a:t>
            </a:r>
            <a:r>
              <a:rPr lang="en-US" sz="1600" dirty="0"/>
              <a:t>: </a:t>
            </a:r>
          </a:p>
          <a:p>
            <a:r>
              <a:rPr lang="en-US" sz="1600" dirty="0"/>
              <a:t>Used it to fetch information related to nearby venues located inside each and every neighborhood. </a:t>
            </a:r>
          </a:p>
          <a:p>
            <a:r>
              <a:rPr lang="en-US" sz="1600" dirty="0"/>
              <a:t>Explore endpoint has been used to get nearby venues names and coordinates.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944E6B-F0BD-4C2F-B66E-6301EEE7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93" y="2665980"/>
            <a:ext cx="8308949" cy="1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B458DC-3763-4EF1-9030-4AB24945979E}"/>
              </a:ext>
            </a:extLst>
          </p:cNvPr>
          <p:cNvSpPr txBox="1">
            <a:spLocks/>
          </p:cNvSpPr>
          <p:nvPr/>
        </p:nvSpPr>
        <p:spPr>
          <a:xfrm>
            <a:off x="338662" y="4272581"/>
            <a:ext cx="11705292" cy="7609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Used one hot encoding technique and clustering to segment neighborhoods and group them into common clusters </a:t>
            </a:r>
          </a:p>
          <a:p>
            <a:r>
              <a:rPr lang="en-US" sz="1600" dirty="0"/>
              <a:t>K-Means clustering to split nearby neighborhood into 3 clusters and find most common venues near neighborhood</a:t>
            </a:r>
          </a:p>
        </p:txBody>
      </p:sp>
      <p:pic>
        <p:nvPicPr>
          <p:cNvPr id="2052" name="Picture 4" descr="Machine generated alternative text:&#10;2 &#10;2 &#10;Postalcode &#10;Mia &#10;MIC &#10;MIE &#10;Borough &#10;Scarborough &#10;Scarborough &#10;Scarborough &#10;Neighborhood &#10;Malvern, Rouge &#10;Rouge Hill, Port &#10;union, Highland &#10;Guildwood, &#10;Morningside, West &#10;Latitude &#10;43.808626 &#10;43.785779 &#10;43.765806 &#10;Cluster &#10;Longitude &#10;Labels &#10;-79.189913 &#10;-79.157368 &#10;-79.185284 &#10;1st Most &#10;Common &#10;Venue &#10;Park &#10;aar &#10;Pizza &#10;2nd Most &#10;Common &#10;Venue &#10;Trail &#10;History &#10;Museum &#10;Bank &#10;3rd Most &#10;Common &#10;Venue &#10;Women's &#10;Store &#10;Park &#10;Grocery &#10;4th Most &#10;Common &#10;Venue &#10;Eastern &#10;European &#10;Restaurant &#10;Fish &amp; Chips &#10;Shop &#10;Coffee Shop &#10;Store &#10;5th Most &#10;Common &#10;Venue &#10;Dive aar &#10;Convenience &#10;Store &#10;Park &#10;6th Most &#10;Common &#10;Venue &#10;Doctor's &#10;Ottice &#10;Cosmetics &#10;Shop &#10;Restaurant &#10;7th Most &#10;Common &#10;Venue &#10;Dog Run &#10;Dog Run &#10;Fast Food &#10;Restaurant &#10;8th Most &#10;Common &#10;Venue &#10;Doner &#10;Restaurant &#10;Doner &#10;Restaurant &#10;Medical &#10;Center &#10;9th Most &#10;Common &#10;Venue &#10;Donut &#10;Shop &#10;Donut &#10;Shop &#10;Chicken &#10;Joint &#10;10th Most &#10;Common &#10;Venue &#10;Dumpling &#10;Restaurant &#10;Dumpling &#10;Restaurant &#10;Intersection ">
            <a:extLst>
              <a:ext uri="{FF2B5EF4-FFF2-40B4-BE49-F238E27FC236}">
                <a16:creationId xmlns:a16="http://schemas.microsoft.com/office/drawing/2014/main" id="{CF2D6E9F-9678-47B7-A3D5-EB5592A12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82" b="26101"/>
          <a:stretch/>
        </p:blipFill>
        <p:spPr bwMode="auto">
          <a:xfrm>
            <a:off x="573793" y="4980933"/>
            <a:ext cx="7866017" cy="152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2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35" y="194795"/>
            <a:ext cx="7173731" cy="1325563"/>
          </a:xfrm>
        </p:spPr>
        <p:txBody>
          <a:bodyPr/>
          <a:lstStyle/>
          <a:p>
            <a:r>
              <a:rPr lang="en-US" dirty="0"/>
              <a:t>Results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80" y="1244721"/>
            <a:ext cx="6098714" cy="38344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Neighborhoods Segmented into clusters over Downtown Toronto area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DDE3B-F84F-4407-BE93-CF885416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5" y="1573736"/>
            <a:ext cx="7495880" cy="48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3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35" y="194795"/>
            <a:ext cx="7173731" cy="1325563"/>
          </a:xfrm>
        </p:spPr>
        <p:txBody>
          <a:bodyPr/>
          <a:lstStyle/>
          <a:p>
            <a:r>
              <a:rPr lang="en-US" dirty="0"/>
              <a:t>Results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80" y="1244721"/>
            <a:ext cx="6098714" cy="38344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School Ratings by Clusters in Downtown Toronto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3F8D4-4031-4D91-B8D7-45E044DA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998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1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35" y="194795"/>
            <a:ext cx="7173731" cy="1325563"/>
          </a:xfrm>
        </p:spPr>
        <p:txBody>
          <a:bodyPr/>
          <a:lstStyle/>
          <a:p>
            <a:r>
              <a:rPr lang="en-US" dirty="0"/>
              <a:t>Results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80" y="1244721"/>
            <a:ext cx="6098714" cy="38344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Average Housing Price by Clusters in Downtown Toronto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22129-8899-424B-99EE-7B46652D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38" y="0"/>
            <a:ext cx="5622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0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6875462" cy="1325563"/>
          </a:xfrm>
        </p:spPr>
        <p:txBody>
          <a:bodyPr/>
          <a:lstStyle/>
          <a:p>
            <a:r>
              <a:rPr lang="en-US" dirty="0"/>
              <a:t>Discussion and Conclusion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425392"/>
            <a:ext cx="7598104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Discussion Section - Observations:</a:t>
            </a:r>
          </a:p>
          <a:p>
            <a:r>
              <a:rPr lang="en-US" sz="1600" dirty="0"/>
              <a:t>House prices should be the major contributing factor in decision making as opposed to School ratings.</a:t>
            </a:r>
          </a:p>
          <a:p>
            <a:r>
              <a:rPr lang="en-US" sz="1600" dirty="0"/>
              <a:t>Most often schools with high rates are located in most expensive places which could also be one of deciding factors in House prices. </a:t>
            </a:r>
          </a:p>
          <a:p>
            <a:r>
              <a:rPr lang="en-US" sz="1600" dirty="0"/>
              <a:t>So, neighborhoods with schools will probably have more demand and more price.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Conclusion Section:</a:t>
            </a:r>
            <a:endParaRPr lang="en-US" sz="1800" dirty="0"/>
          </a:p>
          <a:p>
            <a:r>
              <a:rPr lang="en-US" sz="1600" dirty="0"/>
              <a:t>It would be best to first shortlisted neighborhoods based on specific price ranges say, 270000 to 320000.</a:t>
            </a:r>
          </a:p>
          <a:p>
            <a:r>
              <a:rPr lang="en-US" sz="1600" dirty="0"/>
              <a:t>Then one by one eliminate those neighborhoods with School ratings below 5.</a:t>
            </a:r>
          </a:p>
          <a:p>
            <a:r>
              <a:rPr lang="en-US" sz="1600" dirty="0"/>
              <a:t>Then ranking remaining neighborhoods first by lowest house price and then by highest School rating and based on it pick your desired neighborhood.</a:t>
            </a:r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14042" y="69669"/>
            <a:ext cx="4077958" cy="37372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25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527" y="2924379"/>
            <a:ext cx="5011410" cy="65144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538</Words>
  <Application>Microsoft Office PowerPoint</Application>
  <PresentationFormat>Widescreen</PresentationFormat>
  <Paragraphs>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Corbel</vt:lpstr>
      <vt:lpstr>Office Theme</vt:lpstr>
      <vt:lpstr>The Battle of Neighborhoods </vt:lpstr>
      <vt:lpstr>Introduction </vt:lpstr>
      <vt:lpstr>Data Section</vt:lpstr>
      <vt:lpstr>Methodology Section</vt:lpstr>
      <vt:lpstr>Results Section</vt:lpstr>
      <vt:lpstr>Results Section</vt:lpstr>
      <vt:lpstr>Results Section</vt:lpstr>
      <vt:lpstr>Discussion and Conclusion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2020-05-29T20:31:19Z</dcterms:created>
  <dcterms:modified xsi:type="dcterms:W3CDTF">2020-05-29T20:57:55Z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